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6" r:id="rId1"/>
  </p:sldMasterIdLst>
  <p:sldIdLst>
    <p:sldId id="256" r:id="rId2"/>
    <p:sldId id="265" r:id="rId3"/>
    <p:sldId id="266" r:id="rId4"/>
    <p:sldId id="267" r:id="rId5"/>
    <p:sldId id="26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42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788036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734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5232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503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BCAD085-E8A6-8845-BD4E-CB4CCA059FC4}"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481464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BCAD085-E8A6-8845-BD4E-CB4CCA059FC4}" type="datetimeFigureOut">
              <a:rPr lang="en-US" smtClean="0"/>
              <a:t>10/10/2025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0286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CAD085-E8A6-8845-BD4E-CB4CCA059FC4}"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515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6827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82641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BCAD085-E8A6-8845-BD4E-CB4CCA059FC4}" type="datetimeFigureOut">
              <a:rPr lang="en-US" smtClean="0"/>
              <a:t>10/10/2025</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1446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BCAD085-E8A6-8845-BD4E-CB4CCA059FC4}" type="datetimeFigureOut">
              <a:rPr lang="en-US" smtClean="0"/>
              <a:t>10/10/2025</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2424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5BCAD085-E8A6-8845-BD4E-CB4CCA059FC4}" type="datetimeFigureOut">
              <a:rPr lang="en-US" smtClean="0"/>
              <a:t>10/10/2025</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695840318"/>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520805"/>
            <a:ext cx="5937755" cy="757579"/>
          </a:xfrm>
        </p:spPr>
        <p:txBody>
          <a:bodyPr>
            <a:normAutofit fontScale="90000"/>
          </a:bodyPr>
          <a:lstStyle/>
          <a:p>
            <a:pPr algn="ctr"/>
            <a:r>
              <a:rPr sz="4000" b="1" dirty="0" err="1">
                <a:solidFill>
                  <a:srgbClr val="002060"/>
                </a:solidFill>
                <a:latin typeface="Arial" panose="020B0604020202020204" pitchFamily="34" charset="0"/>
                <a:cs typeface="Arial" panose="020B0604020202020204" pitchFamily="34" charset="0"/>
              </a:rPr>
              <a:t>آرتروز</a:t>
            </a:r>
            <a:r>
              <a:rPr lang="fa-IR" sz="4000" b="1" dirty="0">
                <a:solidFill>
                  <a:srgbClr val="002060"/>
                </a:solidFill>
                <a:latin typeface="Arial" panose="020B0604020202020204" pitchFamily="34" charset="0"/>
                <a:cs typeface="Arial" panose="020B0604020202020204" pitchFamily="34" charset="0"/>
              </a:rPr>
              <a:t> و حرکات اصلاحی</a:t>
            </a:r>
            <a:endParaRPr sz="4000"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56060" y="1520571"/>
            <a:ext cx="7284764" cy="4027027"/>
          </a:xfrm>
        </p:spPr>
        <p:txBody>
          <a:bodyPr>
            <a:noAutofit/>
          </a:bodyPr>
          <a:lstStyle/>
          <a:p>
            <a:pPr marL="0" indent="0" algn="ctr" rtl="1">
              <a:lnSpc>
                <a:spcPct val="200000"/>
              </a:lnSpc>
              <a:buNone/>
              <a:defRPr sz="2000"/>
            </a:pPr>
            <a:r>
              <a:rPr lang="fa-IR" sz="2800" dirty="0">
                <a:solidFill>
                  <a:srgbClr val="002060"/>
                </a:solidFill>
                <a:latin typeface="Arial" panose="020B0604020202020204" pitchFamily="34" charset="0"/>
                <a:cs typeface="Arial" panose="020B0604020202020204" pitchFamily="34" charset="0"/>
              </a:rPr>
              <a:t>استاد: دکتر هاشمیان</a:t>
            </a:r>
          </a:p>
          <a:p>
            <a:pPr marL="0" indent="0" algn="ctr" rtl="1">
              <a:lnSpc>
                <a:spcPct val="200000"/>
              </a:lnSpc>
              <a:buNone/>
              <a:defRPr sz="2000"/>
            </a:pPr>
            <a:r>
              <a:rPr lang="fa-IR" sz="2800" dirty="0">
                <a:solidFill>
                  <a:srgbClr val="002060"/>
                </a:solidFill>
                <a:latin typeface="Arial" panose="020B0604020202020204" pitchFamily="34" charset="0"/>
                <a:cs typeface="Arial" panose="020B0604020202020204" pitchFamily="34" charset="0"/>
              </a:rPr>
              <a:t>دانشجو: ویدا حقیقی</a:t>
            </a:r>
          </a:p>
          <a:p>
            <a:pPr marL="0" indent="0" algn="ctr" rtl="1">
              <a:lnSpc>
                <a:spcPct val="200000"/>
              </a:lnSpc>
              <a:buNone/>
              <a:defRPr sz="2000"/>
            </a:pPr>
            <a:r>
              <a:rPr lang="fa-IR" sz="2800" dirty="0">
                <a:solidFill>
                  <a:srgbClr val="002060"/>
                </a:solidFill>
                <a:latin typeface="Arial" panose="020B0604020202020204" pitchFamily="34" charset="0"/>
                <a:cs typeface="Arial" panose="020B0604020202020204" pitchFamily="34" charset="0"/>
              </a:rPr>
              <a:t>مهر 1404</a:t>
            </a:r>
          </a:p>
          <a:p>
            <a:pPr marL="0" indent="0" algn="ctr" rtl="1">
              <a:lnSpc>
                <a:spcPct val="200000"/>
              </a:lnSpc>
              <a:buNone/>
              <a:defRPr sz="2000"/>
            </a:pPr>
            <a:r>
              <a:rPr lang="fa-IR" sz="2800" dirty="0">
                <a:solidFill>
                  <a:srgbClr val="002060"/>
                </a:solidFill>
                <a:latin typeface="Arial" panose="020B0604020202020204" pitchFamily="34" charset="0"/>
                <a:cs typeface="Arial" panose="020B0604020202020204" pitchFamily="34" charset="0"/>
              </a:rPr>
              <a:t>دانشگاه افق</a:t>
            </a:r>
            <a:endParaRPr sz="2800" dirty="0">
              <a:solidFill>
                <a:srgbClr val="92D05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62339EC-A5D2-ACAE-6525-045C7E10F10A}"/>
              </a:ext>
            </a:extLst>
          </p:cNvPr>
          <p:cNvPicPr>
            <a:picLocks noChangeAspect="1"/>
          </p:cNvPicPr>
          <p:nvPr/>
        </p:nvPicPr>
        <p:blipFill>
          <a:blip r:embed="rId2"/>
          <a:stretch>
            <a:fillRect/>
          </a:stretch>
        </p:blipFill>
        <p:spPr>
          <a:xfrm>
            <a:off x="5942557" y="4612008"/>
            <a:ext cx="2748197" cy="1828800"/>
          </a:xfrm>
          <a:prstGeom prst="rect">
            <a:avLst/>
          </a:prstGeom>
        </p:spPr>
      </p:pic>
      <p:pic>
        <p:nvPicPr>
          <p:cNvPr id="1026" name="Picture 2" descr="‫انواع آرتروز-علائم نشان دهنده آرتروز-دکتر حبیب رشادی‬‎">
            <a:extLst>
              <a:ext uri="{FF2B5EF4-FFF2-40B4-BE49-F238E27FC236}">
                <a16:creationId xmlns:a16="http://schemas.microsoft.com/office/drawing/2014/main" id="{F2D26C91-6C94-3545-54F9-7DFA061E0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59" y="4612008"/>
            <a:ext cx="2828173"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par>
                          <p:cTn id="24" fill="hold">
                            <p:stCondLst>
                              <p:cond delay="10000"/>
                            </p:stCondLst>
                            <p:childTnLst>
                              <p:par>
                                <p:cTn id="25" presetID="21" presetClass="entr" presetSubtype="1"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par>
                          <p:cTn id="28" fill="hold">
                            <p:stCondLst>
                              <p:cond delay="12000"/>
                            </p:stCondLst>
                            <p:childTnLst>
                              <p:par>
                                <p:cTn id="29" presetID="21" presetClass="entr" presetSubtype="1"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heel(1)">
                                      <p:cBhvr>
                                        <p:cTn id="3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91252"/>
            <a:ext cx="6571343" cy="473292"/>
          </a:xfrm>
        </p:spPr>
        <p:txBody>
          <a:bodyPr>
            <a:noAutofit/>
          </a:bodyPr>
          <a:lstStyle/>
          <a:p>
            <a:pPr rtl="1"/>
            <a:r>
              <a:rPr sz="2800" dirty="0" err="1">
                <a:solidFill>
                  <a:srgbClr val="0070C0"/>
                </a:solidFill>
                <a:latin typeface="Arial" panose="020B0604020202020204" pitchFamily="34" charset="0"/>
                <a:cs typeface="Arial" panose="020B0604020202020204" pitchFamily="34" charset="0"/>
              </a:rPr>
              <a:t>آرتروز</a:t>
            </a:r>
            <a:r>
              <a:rPr sz="2800" dirty="0">
                <a:solidFill>
                  <a:srgbClr val="0070C0"/>
                </a:solidFill>
                <a:latin typeface="Arial" panose="020B0604020202020204" pitchFamily="34" charset="0"/>
                <a:cs typeface="Arial" panose="020B0604020202020204" pitchFamily="34" charset="0"/>
              </a:rPr>
              <a:t> </a:t>
            </a:r>
            <a:r>
              <a:rPr sz="2800" dirty="0" err="1">
                <a:solidFill>
                  <a:srgbClr val="0070C0"/>
                </a:solidFill>
                <a:latin typeface="Arial" panose="020B0604020202020204" pitchFamily="34" charset="0"/>
                <a:cs typeface="Arial" panose="020B0604020202020204" pitchFamily="34" charset="0"/>
              </a:rPr>
              <a:t>چیست</a:t>
            </a:r>
            <a:r>
              <a:rPr sz="2800" dirty="0">
                <a:solidFill>
                  <a:srgbClr val="0070C0"/>
                </a:solidFill>
                <a:latin typeface="Arial" panose="020B0604020202020204" pitchFamily="34" charset="0"/>
                <a:cs typeface="Arial" panose="020B0604020202020204" pitchFamily="34" charset="0"/>
              </a:rPr>
              <a:t>؟</a:t>
            </a:r>
            <a:r>
              <a:rPr lang="en-US" sz="2800" dirty="0">
                <a:solidFill>
                  <a:srgbClr val="0070C0"/>
                </a:solidFill>
                <a:latin typeface="Arial" panose="020B0604020202020204" pitchFamily="34" charset="0"/>
                <a:cs typeface="Arial" panose="020B0604020202020204" pitchFamily="34" charset="0"/>
              </a:rPr>
              <a:t> (Osteoarthritis)</a:t>
            </a:r>
            <a:endParaRPr sz="28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7151" y="564544"/>
            <a:ext cx="8407152" cy="6293456"/>
          </a:xfrm>
        </p:spPr>
        <p:txBody>
          <a:bodyPr>
            <a:noAutofit/>
          </a:bodyPr>
          <a:lstStyle/>
          <a:p>
            <a:pPr marL="0" indent="0" algn="r" rtl="1">
              <a:buNone/>
              <a:defRPr sz="2000"/>
            </a:pPr>
            <a:r>
              <a:rPr lang="fa-IR" dirty="0">
                <a:solidFill>
                  <a:srgbClr val="002060"/>
                </a:solidFill>
                <a:latin typeface="Arial" panose="020B0604020202020204" pitchFamily="34" charset="0"/>
                <a:cs typeface="Arial" panose="020B0604020202020204" pitchFamily="34" charset="0"/>
              </a:rPr>
              <a:t>آتروز یک بیماری التهاب مفاصل است که در واقع به ساییدگی مفاصل اطلاق می‌شود. در این بیماری مفاصل به‌تدریج تخریب و دچار ساییدگی می‌شوند. آرتروز در بیش‌تر موارد با درد، تغییرشکل یا تورم مفاصل و محدودیت حرکت همراه است.</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در بیش‌تر مواقع افراد مبتلا به این بیماری پس از مدتی طولانی بی‌حرکت ماندن (هنگام برخواستن از بستر، در سفرهای طولانی و …) دچار سفتی مفاصل، درد و محدودیت‌‌های حرکتی می‌شوند؛ این علائم به مرور زمان کم‌تر می‌شوند.</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آرتروز می‌تواند در همه‌ مفاصل بدن اتفاق بیفتد، اما مفاصل استخوان لگن، مفاصل زانوها و مفاصل کوچک دست‌ها بیش‌تر از سایر مفاصل درگیر می‌شوند.</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ابتلا به آرتروز بدین‌</a:t>
            </a:r>
            <a:r>
              <a:rPr lang="en-US" dirty="0">
                <a:solidFill>
                  <a:srgbClr val="002060"/>
                </a:solidFill>
                <a:latin typeface="Arial" panose="020B0604020202020204" pitchFamily="34" charset="0"/>
                <a:cs typeface="Arial" panose="020B0604020202020204" pitchFamily="34" charset="0"/>
              </a:rPr>
              <a:t> </a:t>
            </a:r>
            <a:r>
              <a:rPr lang="fa-IR" dirty="0">
                <a:solidFill>
                  <a:srgbClr val="002060"/>
                </a:solidFill>
                <a:latin typeface="Arial" panose="020B0604020202020204" pitchFamily="34" charset="0"/>
                <a:cs typeface="Arial" panose="020B0604020202020204" pitchFamily="34" charset="0"/>
              </a:rPr>
              <a:t>صورت است که غضروف</a:t>
            </a:r>
            <a:r>
              <a:rPr lang="en-US" dirty="0">
                <a:solidFill>
                  <a:srgbClr val="002060"/>
                </a:solidFill>
                <a:latin typeface="Arial" panose="020B0604020202020204" pitchFamily="34" charset="0"/>
                <a:cs typeface="Arial" panose="020B0604020202020204" pitchFamily="34" charset="0"/>
              </a:rPr>
              <a:t> </a:t>
            </a:r>
            <a:r>
              <a:rPr lang="fa-IR" dirty="0">
                <a:solidFill>
                  <a:srgbClr val="002060"/>
                </a:solidFill>
                <a:latin typeface="Arial" panose="020B0604020202020204" pitchFamily="34" charset="0"/>
                <a:cs typeface="Arial" panose="020B0604020202020204" pitchFamily="34" charset="0"/>
              </a:rPr>
              <a:t>‌هایی که در محل اتصال</a:t>
            </a:r>
            <a:endParaRPr lang="en-US" dirty="0">
              <a:solidFill>
                <a:srgbClr val="002060"/>
              </a:solidFill>
              <a:latin typeface="Arial" panose="020B0604020202020204" pitchFamily="34" charset="0"/>
              <a:cs typeface="Arial" panose="020B0604020202020204" pitchFamily="34" charset="0"/>
            </a:endParaRPr>
          </a:p>
          <a:p>
            <a:pPr marL="0" indent="0" algn="r" rtl="1">
              <a:buNone/>
              <a:defRPr sz="2000"/>
            </a:pPr>
            <a:r>
              <a:rPr lang="fa-IR" dirty="0">
                <a:solidFill>
                  <a:srgbClr val="002060"/>
                </a:solidFill>
                <a:latin typeface="Arial" panose="020B0604020202020204" pitchFamily="34" charset="0"/>
                <a:cs typeface="Arial" panose="020B0604020202020204" pitchFamily="34" charset="0"/>
              </a:rPr>
              <a:t> مفاصل قرار دارند، ازبین میروند. این اتفاق در صورت پیشرفت بیماری</a:t>
            </a:r>
            <a:endParaRPr lang="en-US" dirty="0">
              <a:solidFill>
                <a:srgbClr val="002060"/>
              </a:solidFill>
              <a:latin typeface="Arial" panose="020B0604020202020204" pitchFamily="34" charset="0"/>
              <a:cs typeface="Arial" panose="020B0604020202020204" pitchFamily="34" charset="0"/>
            </a:endParaRPr>
          </a:p>
          <a:p>
            <a:pPr marL="0" indent="0" algn="r" rtl="1">
              <a:buNone/>
              <a:defRPr sz="2000"/>
            </a:pPr>
            <a:r>
              <a:rPr lang="fa-IR" dirty="0">
                <a:solidFill>
                  <a:srgbClr val="002060"/>
                </a:solidFill>
                <a:latin typeface="Arial" panose="020B0604020202020204" pitchFamily="34" charset="0"/>
                <a:cs typeface="Arial" panose="020B0604020202020204" pitchFamily="34" charset="0"/>
              </a:rPr>
              <a:t> منجر به ساییده شدن استخوان‌هایی می‌شود که زیر مفاصل قرار دارند. </a:t>
            </a:r>
            <a:endParaRPr lang="en-US" dirty="0">
              <a:solidFill>
                <a:srgbClr val="002060"/>
              </a:solidFill>
              <a:latin typeface="Arial" panose="020B0604020202020204" pitchFamily="34" charset="0"/>
              <a:cs typeface="Arial" panose="020B0604020202020204" pitchFamily="34" charset="0"/>
            </a:endParaRPr>
          </a:p>
          <a:p>
            <a:pPr marL="0" indent="0" algn="r" rtl="1">
              <a:buNone/>
              <a:defRPr sz="2000"/>
            </a:pPr>
            <a:r>
              <a:rPr lang="fa-IR" dirty="0">
                <a:solidFill>
                  <a:srgbClr val="002060"/>
                </a:solidFill>
                <a:latin typeface="Arial" panose="020B0604020202020204" pitchFamily="34" charset="0"/>
                <a:cs typeface="Arial" panose="020B0604020202020204" pitchFamily="34" charset="0"/>
              </a:rPr>
              <a:t>این تغییرات ناگهانی رخ نمی‌دهند، بلکه به آهستگی و با مرور زمان </a:t>
            </a:r>
            <a:r>
              <a:rPr lang="en-US" dirty="0">
                <a:solidFill>
                  <a:srgbClr val="002060"/>
                </a:solidFill>
                <a:latin typeface="Arial" panose="020B0604020202020204" pitchFamily="34" charset="0"/>
                <a:cs typeface="Arial" panose="020B0604020202020204" pitchFamily="34" charset="0"/>
              </a:rPr>
              <a:t> </a:t>
            </a:r>
            <a:r>
              <a:rPr lang="fa-IR" dirty="0">
                <a:solidFill>
                  <a:srgbClr val="002060"/>
                </a:solidFill>
                <a:latin typeface="Arial" panose="020B0604020202020204" pitchFamily="34" charset="0"/>
                <a:cs typeface="Arial" panose="020B0604020202020204" pitchFamily="34" charset="0"/>
              </a:rPr>
              <a:t>پیش </a:t>
            </a:r>
            <a:endParaRPr lang="en-US" dirty="0">
              <a:solidFill>
                <a:srgbClr val="002060"/>
              </a:solidFill>
              <a:latin typeface="Arial" panose="020B0604020202020204" pitchFamily="34" charset="0"/>
              <a:cs typeface="Arial" panose="020B0604020202020204" pitchFamily="34" charset="0"/>
            </a:endParaRPr>
          </a:p>
          <a:p>
            <a:pPr marL="0" indent="0" algn="r" rtl="1">
              <a:buNone/>
              <a:defRPr sz="2000"/>
            </a:pPr>
            <a:r>
              <a:rPr lang="fa-IR" dirty="0">
                <a:solidFill>
                  <a:srgbClr val="002060"/>
                </a:solidFill>
                <a:latin typeface="Arial" panose="020B0604020202020204" pitchFamily="34" charset="0"/>
                <a:cs typeface="Arial" panose="020B0604020202020204" pitchFamily="34" charset="0"/>
              </a:rPr>
              <a:t>می‌آیند و در طول زمان بدتر می‌شوند.</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افرادمبتلا به آرتروز،دردهای شدید،سفتی والتهاب مفاصل راتجربه می‌کنند </a:t>
            </a:r>
            <a:endParaRPr lang="en-US" dirty="0">
              <a:solidFill>
                <a:srgbClr val="002060"/>
              </a:solidFill>
              <a:latin typeface="Arial" panose="020B0604020202020204" pitchFamily="34" charset="0"/>
              <a:cs typeface="Arial" panose="020B0604020202020204" pitchFamily="34" charset="0"/>
            </a:endParaRPr>
          </a:p>
          <a:p>
            <a:pPr marL="0" indent="0" algn="r" rtl="1">
              <a:buNone/>
              <a:defRPr sz="2000"/>
            </a:pPr>
            <a:r>
              <a:rPr lang="fa-IR" dirty="0">
                <a:solidFill>
                  <a:srgbClr val="002060"/>
                </a:solidFill>
                <a:latin typeface="Arial" panose="020B0604020202020204" pitchFamily="34" charset="0"/>
                <a:cs typeface="Arial" panose="020B0604020202020204" pitchFamily="34" charset="0"/>
              </a:rPr>
              <a:t>ودرصورت پیشرفت بیماری،باکاهش توانایی‌های حرکتی مواجه</a:t>
            </a:r>
            <a:r>
              <a:rPr lang="en-US" dirty="0">
                <a:solidFill>
                  <a:srgbClr val="002060"/>
                </a:solidFill>
                <a:latin typeface="Arial" panose="020B0604020202020204" pitchFamily="34" charset="0"/>
                <a:cs typeface="Arial" panose="020B0604020202020204" pitchFamily="34" charset="0"/>
              </a:rPr>
              <a:t> </a:t>
            </a:r>
            <a:r>
              <a:rPr lang="fa-IR" dirty="0">
                <a:solidFill>
                  <a:srgbClr val="002060"/>
                </a:solidFill>
                <a:latin typeface="Arial" panose="020B0604020202020204" pitchFamily="34" charset="0"/>
                <a:cs typeface="Arial" panose="020B0604020202020204" pitchFamily="34" charset="0"/>
              </a:rPr>
              <a:t> می‌شوند، </a:t>
            </a:r>
            <a:endParaRPr lang="en-US" dirty="0">
              <a:solidFill>
                <a:srgbClr val="002060"/>
              </a:solidFill>
              <a:latin typeface="Arial" panose="020B0604020202020204" pitchFamily="34" charset="0"/>
              <a:cs typeface="Arial" panose="020B0604020202020204" pitchFamily="34" charset="0"/>
            </a:endParaRPr>
          </a:p>
          <a:p>
            <a:pPr marL="0" indent="0" algn="r" rtl="1">
              <a:buNone/>
              <a:defRPr sz="2000"/>
            </a:pPr>
            <a:r>
              <a:rPr lang="fa-IR" dirty="0">
                <a:solidFill>
                  <a:srgbClr val="002060"/>
                </a:solidFill>
                <a:latin typeface="Arial" panose="020B0604020202020204" pitchFamily="34" charset="0"/>
                <a:cs typeface="Arial" panose="020B0604020202020204" pitchFamily="34" charset="0"/>
              </a:rPr>
              <a:t>به‌صورتی که دیگر نمی‌توانند فعالیت‌های روزمره خود را انجام دهند.</a:t>
            </a:r>
            <a:endParaRPr sz="1800" dirty="0">
              <a:solidFill>
                <a:srgbClr val="00206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3AD103E-5152-2D2A-6668-9BC64593D349}"/>
              </a:ext>
            </a:extLst>
          </p:cNvPr>
          <p:cNvPicPr>
            <a:picLocks noChangeAspect="1"/>
          </p:cNvPicPr>
          <p:nvPr/>
        </p:nvPicPr>
        <p:blipFill>
          <a:blip r:embed="rId2"/>
          <a:stretch>
            <a:fillRect/>
          </a:stretch>
        </p:blipFill>
        <p:spPr>
          <a:xfrm>
            <a:off x="582358" y="3311371"/>
            <a:ext cx="2196973" cy="3311945"/>
          </a:xfrm>
          <a:prstGeom prst="rect">
            <a:avLst/>
          </a:prstGeom>
        </p:spPr>
      </p:pic>
    </p:spTree>
    <p:extLst>
      <p:ext uri="{BB962C8B-B14F-4D97-AF65-F5344CB8AC3E}">
        <p14:creationId xmlns:p14="http://schemas.microsoft.com/office/powerpoint/2010/main" val="123807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heel(1)">
                                      <p:cBhvr>
                                        <p:cTn id="35" dur="2000"/>
                                        <p:tgtEl>
                                          <p:spTgt spid="3">
                                            <p:txEl>
                                              <p:pRg st="6" end="6"/>
                                            </p:txEl>
                                          </p:spTgt>
                                        </p:tgtEl>
                                      </p:cBhvr>
                                    </p:animEffect>
                                  </p:childTnLst>
                                </p:cTn>
                              </p:par>
                            </p:childTnLst>
                          </p:cTn>
                        </p:par>
                        <p:par>
                          <p:cTn id="36" fill="hold">
                            <p:stCondLst>
                              <p:cond delay="16000"/>
                            </p:stCondLst>
                            <p:childTnLst>
                              <p:par>
                                <p:cTn id="37" presetID="21" presetClass="entr" presetSubtype="1"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heel(1)">
                                      <p:cBhvr>
                                        <p:cTn id="39" dur="2000"/>
                                        <p:tgtEl>
                                          <p:spTgt spid="3">
                                            <p:txEl>
                                              <p:pRg st="7" end="7"/>
                                            </p:txEl>
                                          </p:spTgt>
                                        </p:tgtEl>
                                      </p:cBhvr>
                                    </p:animEffect>
                                  </p:childTnLst>
                                </p:cTn>
                              </p:par>
                            </p:childTnLst>
                          </p:cTn>
                        </p:par>
                        <p:par>
                          <p:cTn id="40" fill="hold">
                            <p:stCondLst>
                              <p:cond delay="18000"/>
                            </p:stCondLst>
                            <p:childTnLst>
                              <p:par>
                                <p:cTn id="41" presetID="21" presetClass="entr" presetSubtype="1"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heel(1)">
                                      <p:cBhvr>
                                        <p:cTn id="43" dur="2000"/>
                                        <p:tgtEl>
                                          <p:spTgt spid="3">
                                            <p:txEl>
                                              <p:pRg st="8" end="8"/>
                                            </p:txEl>
                                          </p:spTgt>
                                        </p:tgtEl>
                                      </p:cBhvr>
                                    </p:animEffect>
                                  </p:childTnLst>
                                </p:cTn>
                              </p:par>
                            </p:childTnLst>
                          </p:cTn>
                        </p:par>
                        <p:par>
                          <p:cTn id="44" fill="hold">
                            <p:stCondLst>
                              <p:cond delay="20000"/>
                            </p:stCondLst>
                            <p:childTnLst>
                              <p:par>
                                <p:cTn id="45" presetID="21" presetClass="entr" presetSubtype="1"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heel(1)">
                                      <p:cBhvr>
                                        <p:cTn id="47" dur="2000"/>
                                        <p:tgtEl>
                                          <p:spTgt spid="3">
                                            <p:txEl>
                                              <p:pRg st="9" end="9"/>
                                            </p:txEl>
                                          </p:spTgt>
                                        </p:tgtEl>
                                      </p:cBhvr>
                                    </p:animEffect>
                                  </p:childTnLst>
                                </p:cTn>
                              </p:par>
                            </p:childTnLst>
                          </p:cTn>
                        </p:par>
                        <p:par>
                          <p:cTn id="48" fill="hold">
                            <p:stCondLst>
                              <p:cond delay="22000"/>
                            </p:stCondLst>
                            <p:childTnLst>
                              <p:par>
                                <p:cTn id="49" presetID="21" presetClass="entr" presetSubtype="1"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heel(1)">
                                      <p:cBhvr>
                                        <p:cTn id="51" dur="2000"/>
                                        <p:tgtEl>
                                          <p:spTgt spid="3">
                                            <p:txEl>
                                              <p:pRg st="10" end="10"/>
                                            </p:txEl>
                                          </p:spTgt>
                                        </p:tgtEl>
                                      </p:cBhvr>
                                    </p:animEffect>
                                  </p:childTnLst>
                                </p:cTn>
                              </p:par>
                            </p:childTnLst>
                          </p:cTn>
                        </p:par>
                        <p:par>
                          <p:cTn id="52" fill="hold">
                            <p:stCondLst>
                              <p:cond delay="24000"/>
                            </p:stCondLst>
                            <p:childTnLst>
                              <p:par>
                                <p:cTn id="53" presetID="21" presetClass="entr" presetSubtype="1"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heel(1)">
                                      <p:cBhvr>
                                        <p:cTn id="5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91252"/>
            <a:ext cx="6571343" cy="473292"/>
          </a:xfrm>
        </p:spPr>
        <p:txBody>
          <a:bodyPr>
            <a:noAutofit/>
          </a:bodyPr>
          <a:lstStyle/>
          <a:p>
            <a:pPr rtl="1"/>
            <a:r>
              <a:rPr lang="fa-IR" sz="2800" dirty="0">
                <a:solidFill>
                  <a:srgbClr val="002060"/>
                </a:solidFill>
                <a:latin typeface="Arial" panose="020B0604020202020204" pitchFamily="34" charset="0"/>
                <a:cs typeface="Arial" panose="020B0604020202020204" pitchFamily="34" charset="0"/>
              </a:rPr>
              <a:t>علل و علائم آرتروز</a:t>
            </a:r>
            <a:endParaRPr sz="28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7151" y="564544"/>
            <a:ext cx="8407152" cy="6293456"/>
          </a:xfrm>
        </p:spPr>
        <p:txBody>
          <a:bodyPr>
            <a:noAutofit/>
          </a:bodyPr>
          <a:lstStyle/>
          <a:p>
            <a:pPr marL="0" indent="0" algn="r" rtl="1">
              <a:buNone/>
              <a:defRPr sz="2000"/>
            </a:pPr>
            <a:r>
              <a:rPr lang="fa-IR" dirty="0">
                <a:solidFill>
                  <a:srgbClr val="002060"/>
                </a:solidFill>
                <a:latin typeface="Arial" panose="020B0604020202020204" pitchFamily="34" charset="0"/>
                <a:cs typeface="Arial" panose="020B0604020202020204" pitchFamily="34" charset="0"/>
              </a:rPr>
              <a:t>آرتروز می‌تواند به دلایل مختلفی رخ دهد، از جمله:</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پیری: با افزایش سن، فرسایش طبیعی غضروف‌ها رخ می‌دهد که منجر به آرتروز می‌شود.</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آسیب های مفصلی: آسیب‌های ناشی از ورزش، تصادفات یا حرکات تکراری می‌تواند باعث تسریع فرایند فرسایش غضروف‌ها شود.</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عوامل ژنتیکی: برخی افراد به دلیل عوامل ژنتیکی مستعدتر به آرتروز هستند.</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چاقی: وزن اضافی فشار بیشتری بر مفاصل، به ویژه مفاصل زانو، وارد می‌کند و خطر آرتروز را افزایش می‌دهد.</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بیماری‌های التهابی مفاصل:بیماری‌هایی مانندآرتریت روماتوئید می‌توانند به توسعه آرتروزکمک کنند.</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مشاغل و فعالیت‌های تکراری: برخی مشاغل و فعالیت‌ها که نیاز به حرکات تکراری مفاصل دارند، می‌توانند خطر آرتروز را افزایش دهند.</a:t>
            </a:r>
            <a:endParaRPr lang="en-US" dirty="0">
              <a:solidFill>
                <a:srgbClr val="002060"/>
              </a:solidFill>
              <a:latin typeface="Arial" panose="020B0604020202020204" pitchFamily="34" charset="0"/>
              <a:cs typeface="Arial" panose="020B0604020202020204" pitchFamily="34" charset="0"/>
            </a:endParaRPr>
          </a:p>
          <a:p>
            <a:pPr marL="0" indent="0" algn="r" rtl="1">
              <a:buNone/>
              <a:defRPr sz="2000"/>
            </a:pPr>
            <a:r>
              <a:rPr lang="fa-IR" sz="2400" dirty="0">
                <a:solidFill>
                  <a:srgbClr val="002060"/>
                </a:solidFill>
                <a:latin typeface="Arial" panose="020B0604020202020204" pitchFamily="34" charset="0"/>
                <a:cs typeface="Arial" panose="020B0604020202020204" pitchFamily="34" charset="0"/>
              </a:rPr>
              <a:t>علائم آرتروز </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معمولاً به تدریج ظاهر می‌شوندوممکن است شامل مواردزیرباشند:</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درد مفاصل</a:t>
            </a:r>
            <a:r>
              <a:rPr lang="en-US" dirty="0">
                <a:solidFill>
                  <a:srgbClr val="002060"/>
                </a:solidFill>
                <a:latin typeface="Arial" panose="020B0604020202020204" pitchFamily="34" charset="0"/>
                <a:cs typeface="Arial" panose="020B0604020202020204" pitchFamily="34" charset="0"/>
              </a:rPr>
              <a:t>     </a:t>
            </a:r>
            <a:r>
              <a:rPr lang="fa-IR" dirty="0">
                <a:solidFill>
                  <a:srgbClr val="002060"/>
                </a:solidFill>
                <a:latin typeface="Arial" panose="020B0604020202020204" pitchFamily="34" charset="0"/>
                <a:cs typeface="Arial" panose="020B0604020202020204" pitchFamily="34" charset="0"/>
              </a:rPr>
              <a:t>،      خشکی مفاصل       ،     تورم</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کاهش دامنه حرکتی         ،         صدای مفاصل</a:t>
            </a:r>
          </a:p>
          <a:p>
            <a:pPr marL="0" indent="0" algn="r" rtl="1">
              <a:buNone/>
              <a:defRPr sz="2000"/>
            </a:pPr>
            <a:endParaRPr lang="fa-IR" dirty="0">
              <a:solidFill>
                <a:srgbClr val="002060"/>
              </a:solidFill>
              <a:latin typeface="Arial" panose="020B0604020202020204" pitchFamily="34" charset="0"/>
              <a:cs typeface="Arial" panose="020B0604020202020204" pitchFamily="34" charset="0"/>
            </a:endParaRPr>
          </a:p>
        </p:txBody>
      </p:sp>
      <p:pic>
        <p:nvPicPr>
          <p:cNvPr id="2050" name="Picture 2" descr="‫علت و درمان آرتروز، شایعترین بیماری مفصلی | خبرگزاری صدا و سیما‬‎">
            <a:extLst>
              <a:ext uri="{FF2B5EF4-FFF2-40B4-BE49-F238E27FC236}">
                <a16:creationId xmlns:a16="http://schemas.microsoft.com/office/drawing/2014/main" id="{5E3B740C-ED84-B138-4DD1-91F5A83CD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64" y="4953743"/>
            <a:ext cx="2610033" cy="174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6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heel(1)">
                                      <p:cBhvr>
                                        <p:cTn id="11" dur="2000"/>
                                        <p:tgtEl>
                                          <p:spTgt spid="2050"/>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heel(1)">
                                      <p:cBhvr>
                                        <p:cTn id="31" dur="2000"/>
                                        <p:tgtEl>
                                          <p:spTgt spid="3">
                                            <p:txEl>
                                              <p:pRg st="4" end="4"/>
                                            </p:txEl>
                                          </p:spTgt>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1)">
                                      <p:cBhvr>
                                        <p:cTn id="35" dur="2000"/>
                                        <p:tgtEl>
                                          <p:spTgt spid="3">
                                            <p:txEl>
                                              <p:pRg st="5" end="5"/>
                                            </p:txEl>
                                          </p:spTgt>
                                        </p:tgtEl>
                                      </p:cBhvr>
                                    </p:animEffect>
                                  </p:childTnLst>
                                </p:cTn>
                              </p:par>
                            </p:childTnLst>
                          </p:cTn>
                        </p:par>
                        <p:par>
                          <p:cTn id="36" fill="hold">
                            <p:stCondLst>
                              <p:cond delay="16000"/>
                            </p:stCondLst>
                            <p:childTnLst>
                              <p:par>
                                <p:cTn id="37" presetID="21" presetClass="entr" presetSubtype="1"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heel(1)">
                                      <p:cBhvr>
                                        <p:cTn id="39" dur="2000"/>
                                        <p:tgtEl>
                                          <p:spTgt spid="3">
                                            <p:txEl>
                                              <p:pRg st="6" end="6"/>
                                            </p:txEl>
                                          </p:spTgt>
                                        </p:tgtEl>
                                      </p:cBhvr>
                                    </p:animEffect>
                                  </p:childTnLst>
                                </p:cTn>
                              </p:par>
                            </p:childTnLst>
                          </p:cTn>
                        </p:par>
                        <p:par>
                          <p:cTn id="40" fill="hold">
                            <p:stCondLst>
                              <p:cond delay="18000"/>
                            </p:stCondLst>
                            <p:childTnLst>
                              <p:par>
                                <p:cTn id="41" presetID="21" presetClass="entr" presetSubtype="1"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wheel(1)">
                                      <p:cBhvr>
                                        <p:cTn id="43" dur="2000"/>
                                        <p:tgtEl>
                                          <p:spTgt spid="3">
                                            <p:txEl>
                                              <p:pRg st="7" end="7"/>
                                            </p:txEl>
                                          </p:spTgt>
                                        </p:tgtEl>
                                      </p:cBhvr>
                                    </p:animEffect>
                                  </p:childTnLst>
                                </p:cTn>
                              </p:par>
                            </p:childTnLst>
                          </p:cTn>
                        </p:par>
                        <p:par>
                          <p:cTn id="44" fill="hold">
                            <p:stCondLst>
                              <p:cond delay="20000"/>
                            </p:stCondLst>
                            <p:childTnLst>
                              <p:par>
                                <p:cTn id="45" presetID="21" presetClass="entr" presetSubtype="1"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par>
                          <p:cTn id="48" fill="hold">
                            <p:stCondLst>
                              <p:cond delay="22000"/>
                            </p:stCondLst>
                            <p:childTnLst>
                              <p:par>
                                <p:cTn id="49" presetID="21" presetClass="entr" presetSubtype="1" fill="hold" grpId="0"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wheel(1)">
                                      <p:cBhvr>
                                        <p:cTn id="51" dur="2000"/>
                                        <p:tgtEl>
                                          <p:spTgt spid="3">
                                            <p:txEl>
                                              <p:pRg st="9" end="9"/>
                                            </p:txEl>
                                          </p:spTgt>
                                        </p:tgtEl>
                                      </p:cBhvr>
                                    </p:animEffect>
                                  </p:childTnLst>
                                </p:cTn>
                              </p:par>
                            </p:childTnLst>
                          </p:cTn>
                        </p:par>
                        <p:par>
                          <p:cTn id="52" fill="hold">
                            <p:stCondLst>
                              <p:cond delay="24000"/>
                            </p:stCondLst>
                            <p:childTnLst>
                              <p:par>
                                <p:cTn id="53" presetID="21" presetClass="entr" presetSubtype="1" fill="hold" grpId="0"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wheel(1)">
                                      <p:cBhvr>
                                        <p:cTn id="5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91252"/>
            <a:ext cx="6571343" cy="473292"/>
          </a:xfrm>
        </p:spPr>
        <p:txBody>
          <a:bodyPr>
            <a:noAutofit/>
          </a:bodyPr>
          <a:lstStyle/>
          <a:p>
            <a:pPr rtl="1"/>
            <a:r>
              <a:rPr lang="fa-IR" sz="2800" dirty="0">
                <a:solidFill>
                  <a:srgbClr val="002060"/>
                </a:solidFill>
                <a:latin typeface="Arial" panose="020B0604020202020204" pitchFamily="34" charset="0"/>
                <a:cs typeface="Arial" panose="020B0604020202020204" pitchFamily="34" charset="0"/>
              </a:rPr>
              <a:t>تمرینات پیشنهادی حرکات اصلاحی</a:t>
            </a:r>
            <a:endParaRPr sz="28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3124" y="3309364"/>
            <a:ext cx="8407152" cy="2222304"/>
          </a:xfrm>
        </p:spPr>
        <p:txBody>
          <a:bodyPr>
            <a:noAutofit/>
          </a:bodyPr>
          <a:lstStyle/>
          <a:p>
            <a:pPr marL="0" indent="0" algn="r" rtl="1">
              <a:buNone/>
              <a:defRPr sz="2000"/>
            </a:pPr>
            <a:r>
              <a:rPr lang="fa-IR" dirty="0">
                <a:solidFill>
                  <a:srgbClr val="002060"/>
                </a:solidFill>
                <a:latin typeface="Arial" panose="020B0604020202020204" pitchFamily="34" charset="0"/>
                <a:cs typeface="Arial" panose="020B0604020202020204" pitchFamily="34" charset="0"/>
              </a:rPr>
              <a:t>نکات مهم هنگام انجام حرکات اصلاحی ، قبل از شروع، چند نکته کلیدی را به خاطر بسپارید:</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گرم کردن: همیشه با۵-۱۰دقیقه پیاده‌روی سبک شروع کنید تا مفاصلتان آماده شوند.</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آرام و پیوسته: حرکات را با سرعت کم و کنترل‌شده انجام دهید تا از آسیب جلوگیری شود.</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درد غیرعادی: اگر حین ورزش احساس درد شدید کردید، توقف کنید و با پزشک مشورت کنید. </a:t>
            </a:r>
          </a:p>
          <a:p>
            <a:pPr marL="0" indent="0" algn="r" rtl="1">
              <a:buNone/>
              <a:defRPr sz="2000"/>
            </a:pPr>
            <a:r>
              <a:rPr lang="fa-IR" dirty="0">
                <a:solidFill>
                  <a:srgbClr val="002060"/>
                </a:solidFill>
                <a:latin typeface="Arial" panose="020B0604020202020204" pitchFamily="34" charset="0"/>
                <a:cs typeface="Arial" panose="020B0604020202020204" pitchFamily="34" charset="0"/>
              </a:rPr>
              <a:t>تکرار منظم: برای نتیجه‌گیری، حداقل ۳-۴ بار در هفته ورزش کنید.</a:t>
            </a:r>
          </a:p>
        </p:txBody>
      </p:sp>
      <p:pic>
        <p:nvPicPr>
          <p:cNvPr id="5" name="Picture 4">
            <a:extLst>
              <a:ext uri="{FF2B5EF4-FFF2-40B4-BE49-F238E27FC236}">
                <a16:creationId xmlns:a16="http://schemas.microsoft.com/office/drawing/2014/main" id="{6B506C34-417E-733A-0D27-0FE64FD7C2E3}"/>
              </a:ext>
            </a:extLst>
          </p:cNvPr>
          <p:cNvPicPr>
            <a:picLocks noChangeAspect="1" noChangeArrowheads="1"/>
            <a:extLst>
              <a:ext uri="{84589F7E-364E-4C9E-8A38-B11213B215E9}">
                <a14:cameraTool xmlns:a14="http://schemas.microsoft.com/office/drawing/2010/main" cellRange="$A$1:$E$5"/>
              </a:ext>
            </a:extLst>
          </p:cNvPicPr>
          <p:nvPr/>
        </p:nvPicPr>
        <p:blipFill>
          <a:blip r:embed="rId2"/>
          <a:srcRect/>
          <a:stretch>
            <a:fillRect/>
          </a:stretch>
        </p:blipFill>
        <p:spPr bwMode="auto">
          <a:xfrm>
            <a:off x="687447" y="642434"/>
            <a:ext cx="8083429" cy="2580160"/>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pic>
        <p:nvPicPr>
          <p:cNvPr id="7" name="Picture 6">
            <a:extLst>
              <a:ext uri="{FF2B5EF4-FFF2-40B4-BE49-F238E27FC236}">
                <a16:creationId xmlns:a16="http://schemas.microsoft.com/office/drawing/2014/main" id="{BABD4B85-262A-8302-ECC1-07A382F12383}"/>
              </a:ext>
            </a:extLst>
          </p:cNvPr>
          <p:cNvPicPr>
            <a:picLocks noChangeAspect="1"/>
          </p:cNvPicPr>
          <p:nvPr/>
        </p:nvPicPr>
        <p:blipFill>
          <a:blip r:embed="rId3"/>
          <a:stretch>
            <a:fillRect/>
          </a:stretch>
        </p:blipFill>
        <p:spPr>
          <a:xfrm>
            <a:off x="499172" y="5245406"/>
            <a:ext cx="2147286" cy="1431524"/>
          </a:xfrm>
          <a:prstGeom prst="rect">
            <a:avLst/>
          </a:prstGeom>
        </p:spPr>
      </p:pic>
      <p:pic>
        <p:nvPicPr>
          <p:cNvPr id="12" name="Picture 11">
            <a:extLst>
              <a:ext uri="{FF2B5EF4-FFF2-40B4-BE49-F238E27FC236}">
                <a16:creationId xmlns:a16="http://schemas.microsoft.com/office/drawing/2014/main" id="{92903264-05EB-48C8-8E5A-875D9FC44553}"/>
              </a:ext>
            </a:extLst>
          </p:cNvPr>
          <p:cNvPicPr>
            <a:picLocks noChangeAspect="1" noChangeArrowheads="1"/>
            <a:extLst>
              <a:ext uri="{84589F7E-364E-4C9E-8A38-B11213B215E9}">
                <a14:cameraTool xmlns:a14="http://schemas.microsoft.com/office/drawing/2010/main" cellRange="$C$3:$D$5"/>
              </a:ext>
            </a:extLst>
          </p:cNvPicPr>
          <p:nvPr/>
        </p:nvPicPr>
        <p:blipFill>
          <a:blip r:embed="rId4"/>
          <a:srcRect/>
          <a:stretch>
            <a:fillRect/>
          </a:stretch>
        </p:blipFill>
        <p:spPr bwMode="auto">
          <a:xfrm>
            <a:off x="2898729" y="5442773"/>
            <a:ext cx="5629275" cy="1323975"/>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extLst>
      <p:ext uri="{BB962C8B-B14F-4D97-AF65-F5344CB8AC3E}">
        <p14:creationId xmlns:p14="http://schemas.microsoft.com/office/powerpoint/2010/main" val="49908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heel(1)">
                                      <p:cBhvr>
                                        <p:cTn id="31" dur="2000"/>
                                        <p:tgtEl>
                                          <p:spTgt spid="3">
                                            <p:txEl>
                                              <p:pRg st="4" end="4"/>
                                            </p:txEl>
                                          </p:spTgt>
                                        </p:tgtEl>
                                      </p:cBhvr>
                                    </p:animEffect>
                                  </p:childTnLst>
                                </p:cTn>
                              </p:par>
                            </p:childTnLst>
                          </p:cTn>
                        </p:par>
                        <p:par>
                          <p:cTn id="32" fill="hold">
                            <p:stCondLst>
                              <p:cond delay="14000"/>
                            </p:stCondLst>
                            <p:childTnLst>
                              <p:par>
                                <p:cTn id="33" presetID="21"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par>
                          <p:cTn id="36" fill="hold">
                            <p:stCondLst>
                              <p:cond delay="16000"/>
                            </p:stCondLst>
                            <p:childTnLst>
                              <p:par>
                                <p:cTn id="37" presetID="21"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91252"/>
            <a:ext cx="6571343" cy="473292"/>
          </a:xfrm>
        </p:spPr>
        <p:txBody>
          <a:bodyPr>
            <a:noAutofit/>
          </a:bodyPr>
          <a:lstStyle/>
          <a:p>
            <a:pPr rtl="1"/>
            <a:r>
              <a:rPr lang="fa-IR" sz="2800" dirty="0">
                <a:solidFill>
                  <a:srgbClr val="002060"/>
                </a:solidFill>
                <a:latin typeface="Arial" panose="020B0604020202020204" pitchFamily="34" charset="0"/>
                <a:cs typeface="Arial" panose="020B0604020202020204" pitchFamily="34" charset="0"/>
              </a:rPr>
              <a:t>نتیجه گیری</a:t>
            </a:r>
            <a:endParaRPr sz="28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7151" y="564544"/>
            <a:ext cx="8407152" cy="6293456"/>
          </a:xfrm>
        </p:spPr>
        <p:txBody>
          <a:bodyPr>
            <a:noAutofit/>
          </a:bodyPr>
          <a:lstStyle/>
          <a:p>
            <a:pPr marL="0" indent="0" algn="r" rtl="1">
              <a:buNone/>
              <a:defRPr sz="2000"/>
            </a:pPr>
            <a:r>
              <a:rPr lang="fa-IR" dirty="0">
                <a:solidFill>
                  <a:srgbClr val="002060"/>
                </a:solidFill>
                <a:latin typeface="Arial" panose="020B0604020202020204" pitchFamily="34" charset="0"/>
                <a:cs typeface="Arial" panose="020B0604020202020204" pitchFamily="34" charset="0"/>
              </a:rPr>
              <a:t>آرتروز زانو ممکن است مثل یک جاده پر از دست‌انداز به نظر برسد، اما با حرکت اصلاحی آرتروز زانو، می‌توانید این مسیر را هموار کنید. این تمرینات ساده، مثل روغن‌کاری برای مفاصل شما عمل می‌کنند و به شما کمک می‌کنند تا دوباره با اعتمادبه‌نفس حرکت کنید. از بالا بردن پای صاف گرفته تا اسکوات با تکیه به دیوار، هر حرکت یک قدم به سمت زندگی بدون درد است. پس چرا منتظرید؟ امروز یک برنامه کوچک برای خودتان تنظیم کنید و زانوهایتان را به بهترین دوستتان تبدیل کنید! اگر به اطلاعات بیشتری درباره دلیل زانو درد در جوانی یا اوزون تراپی زانو نیاز دارید، با پزشک یا فیزیوتراپیست مشورت کنید و این مسیر را با اطمینان ادامه دهید.</a:t>
            </a:r>
          </a:p>
          <a:p>
            <a:pPr marL="0" indent="0" algn="r" rtl="1">
              <a:buNone/>
              <a:defRPr sz="2000"/>
            </a:pPr>
            <a:endParaRPr lang="fa-IR" dirty="0">
              <a:solidFill>
                <a:srgbClr val="002060"/>
              </a:solidFill>
              <a:latin typeface="Arial" panose="020B0604020202020204" pitchFamily="34" charset="0"/>
              <a:cs typeface="Arial" panose="020B0604020202020204" pitchFamily="34" charset="0"/>
            </a:endParaRPr>
          </a:p>
          <a:p>
            <a:pPr marL="0" indent="0" algn="r" rtl="1">
              <a:buNone/>
              <a:defRPr sz="2000"/>
            </a:pPr>
            <a:endParaRPr lang="fa-IR" dirty="0">
              <a:solidFill>
                <a:srgbClr val="00206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3C84A7E-1B76-5A73-C973-86626EA39F15}"/>
              </a:ext>
            </a:extLst>
          </p:cNvPr>
          <p:cNvSpPr txBox="1">
            <a:spLocks/>
          </p:cNvSpPr>
          <p:nvPr/>
        </p:nvSpPr>
        <p:spPr>
          <a:xfrm>
            <a:off x="1014495" y="6038434"/>
            <a:ext cx="1393794" cy="62950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fa-IR" sz="4800" dirty="0">
                <a:latin typeface="Arial" panose="020B0604020202020204" pitchFamily="34" charset="0"/>
                <a:cs typeface="Arial" panose="020B0604020202020204" pitchFamily="34" charset="0"/>
              </a:rPr>
              <a:t>پایان</a:t>
            </a:r>
            <a:endParaRPr lang="fa-IR" sz="4500"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B31D1CD4-E368-74CF-793B-09D4F2C65FD9}"/>
              </a:ext>
            </a:extLst>
          </p:cNvPr>
          <p:cNvGrpSpPr/>
          <p:nvPr/>
        </p:nvGrpSpPr>
        <p:grpSpPr>
          <a:xfrm>
            <a:off x="626734" y="2892901"/>
            <a:ext cx="8211035" cy="928726"/>
            <a:chOff x="626734" y="2892901"/>
            <a:chExt cx="8211035" cy="928726"/>
          </a:xfrm>
        </p:grpSpPr>
        <p:pic>
          <p:nvPicPr>
            <p:cNvPr id="8" name="Picture 7">
              <a:extLst>
                <a:ext uri="{FF2B5EF4-FFF2-40B4-BE49-F238E27FC236}">
                  <a16:creationId xmlns:a16="http://schemas.microsoft.com/office/drawing/2014/main" id="{9C2339C8-CAEF-3A05-92F4-3C571C7DBBBC}"/>
                </a:ext>
              </a:extLst>
            </p:cNvPr>
            <p:cNvPicPr>
              <a:picLocks noChangeAspect="1"/>
            </p:cNvPicPr>
            <p:nvPr/>
          </p:nvPicPr>
          <p:blipFill>
            <a:blip r:embed="rId2"/>
            <a:stretch>
              <a:fillRect/>
            </a:stretch>
          </p:blipFill>
          <p:spPr>
            <a:xfrm>
              <a:off x="7492954" y="2895730"/>
              <a:ext cx="1344815" cy="914400"/>
            </a:xfrm>
            <a:prstGeom prst="rect">
              <a:avLst/>
            </a:prstGeom>
          </p:spPr>
        </p:pic>
        <p:pic>
          <p:nvPicPr>
            <p:cNvPr id="10" name="Picture 9">
              <a:extLst>
                <a:ext uri="{FF2B5EF4-FFF2-40B4-BE49-F238E27FC236}">
                  <a16:creationId xmlns:a16="http://schemas.microsoft.com/office/drawing/2014/main" id="{E1CE78CA-5C47-BD3E-1A04-1D188E67A52C}"/>
                </a:ext>
              </a:extLst>
            </p:cNvPr>
            <p:cNvPicPr>
              <a:picLocks noChangeAspect="1"/>
            </p:cNvPicPr>
            <p:nvPr/>
          </p:nvPicPr>
          <p:blipFill>
            <a:blip r:embed="rId3"/>
            <a:stretch>
              <a:fillRect/>
            </a:stretch>
          </p:blipFill>
          <p:spPr>
            <a:xfrm>
              <a:off x="6118755" y="2907227"/>
              <a:ext cx="1344814" cy="914400"/>
            </a:xfrm>
            <a:prstGeom prst="rect">
              <a:avLst/>
            </a:prstGeom>
          </p:spPr>
        </p:pic>
        <p:pic>
          <p:nvPicPr>
            <p:cNvPr id="12" name="Picture 11">
              <a:extLst>
                <a:ext uri="{FF2B5EF4-FFF2-40B4-BE49-F238E27FC236}">
                  <a16:creationId xmlns:a16="http://schemas.microsoft.com/office/drawing/2014/main" id="{282CDA39-8E2D-0D74-E4EF-000445A2E8A6}"/>
                </a:ext>
              </a:extLst>
            </p:cNvPr>
            <p:cNvPicPr>
              <a:picLocks noChangeAspect="1"/>
            </p:cNvPicPr>
            <p:nvPr/>
          </p:nvPicPr>
          <p:blipFill>
            <a:blip r:embed="rId4"/>
            <a:stretch>
              <a:fillRect/>
            </a:stretch>
          </p:blipFill>
          <p:spPr>
            <a:xfrm>
              <a:off x="4749040" y="2907227"/>
              <a:ext cx="1344814" cy="914400"/>
            </a:xfrm>
            <a:prstGeom prst="rect">
              <a:avLst/>
            </a:prstGeom>
          </p:spPr>
        </p:pic>
        <p:pic>
          <p:nvPicPr>
            <p:cNvPr id="13" name="Picture 12">
              <a:extLst>
                <a:ext uri="{FF2B5EF4-FFF2-40B4-BE49-F238E27FC236}">
                  <a16:creationId xmlns:a16="http://schemas.microsoft.com/office/drawing/2014/main" id="{CEE173DE-94DB-247B-40CB-E0EB2617981B}"/>
                </a:ext>
              </a:extLst>
            </p:cNvPr>
            <p:cNvPicPr>
              <a:picLocks noChangeAspect="1"/>
            </p:cNvPicPr>
            <p:nvPr/>
          </p:nvPicPr>
          <p:blipFill>
            <a:blip r:embed="rId5"/>
            <a:stretch>
              <a:fillRect/>
            </a:stretch>
          </p:blipFill>
          <p:spPr>
            <a:xfrm>
              <a:off x="3378561" y="2892901"/>
              <a:ext cx="1344814" cy="914400"/>
            </a:xfrm>
            <a:prstGeom prst="rect">
              <a:avLst/>
            </a:prstGeom>
          </p:spPr>
        </p:pic>
        <p:pic>
          <p:nvPicPr>
            <p:cNvPr id="14" name="Picture 13">
              <a:extLst>
                <a:ext uri="{FF2B5EF4-FFF2-40B4-BE49-F238E27FC236}">
                  <a16:creationId xmlns:a16="http://schemas.microsoft.com/office/drawing/2014/main" id="{E4294EEC-798A-16E6-4623-08EC1C5BF6FD}"/>
                </a:ext>
              </a:extLst>
            </p:cNvPr>
            <p:cNvPicPr>
              <a:picLocks noChangeAspect="1"/>
            </p:cNvPicPr>
            <p:nvPr/>
          </p:nvPicPr>
          <p:blipFill>
            <a:blip r:embed="rId6"/>
            <a:stretch>
              <a:fillRect/>
            </a:stretch>
          </p:blipFill>
          <p:spPr>
            <a:xfrm>
              <a:off x="2008850" y="2892901"/>
              <a:ext cx="1344815" cy="914400"/>
            </a:xfrm>
            <a:prstGeom prst="rect">
              <a:avLst/>
            </a:prstGeom>
          </p:spPr>
        </p:pic>
        <p:pic>
          <p:nvPicPr>
            <p:cNvPr id="15" name="Picture 14">
              <a:extLst>
                <a:ext uri="{FF2B5EF4-FFF2-40B4-BE49-F238E27FC236}">
                  <a16:creationId xmlns:a16="http://schemas.microsoft.com/office/drawing/2014/main" id="{FC52FD51-64A4-CFEA-9125-16CA1B36BCC0}"/>
                </a:ext>
              </a:extLst>
            </p:cNvPr>
            <p:cNvPicPr>
              <a:picLocks noChangeAspect="1"/>
            </p:cNvPicPr>
            <p:nvPr/>
          </p:nvPicPr>
          <p:blipFill>
            <a:blip r:embed="rId7"/>
            <a:stretch>
              <a:fillRect/>
            </a:stretch>
          </p:blipFill>
          <p:spPr>
            <a:xfrm>
              <a:off x="626734" y="2892901"/>
              <a:ext cx="1344815" cy="914400"/>
            </a:xfrm>
            <a:prstGeom prst="rect">
              <a:avLst/>
            </a:prstGeom>
          </p:spPr>
        </p:pic>
      </p:grpSp>
      <p:grpSp>
        <p:nvGrpSpPr>
          <p:cNvPr id="22" name="Group 21">
            <a:extLst>
              <a:ext uri="{FF2B5EF4-FFF2-40B4-BE49-F238E27FC236}">
                <a16:creationId xmlns:a16="http://schemas.microsoft.com/office/drawing/2014/main" id="{F769DEE4-426D-31D0-8831-88B2E6290059}"/>
              </a:ext>
            </a:extLst>
          </p:cNvPr>
          <p:cNvGrpSpPr/>
          <p:nvPr/>
        </p:nvGrpSpPr>
        <p:grpSpPr>
          <a:xfrm>
            <a:off x="596283" y="3852023"/>
            <a:ext cx="8263630" cy="945250"/>
            <a:chOff x="596283" y="3852023"/>
            <a:chExt cx="8263630" cy="945250"/>
          </a:xfrm>
        </p:grpSpPr>
        <p:pic>
          <p:nvPicPr>
            <p:cNvPr id="5" name="Picture 4">
              <a:extLst>
                <a:ext uri="{FF2B5EF4-FFF2-40B4-BE49-F238E27FC236}">
                  <a16:creationId xmlns:a16="http://schemas.microsoft.com/office/drawing/2014/main" id="{42DCA67E-DD8E-B6B0-C12C-4805FAC7CC91}"/>
                </a:ext>
              </a:extLst>
            </p:cNvPr>
            <p:cNvPicPr>
              <a:picLocks noChangeAspect="1"/>
            </p:cNvPicPr>
            <p:nvPr/>
          </p:nvPicPr>
          <p:blipFill>
            <a:blip r:embed="rId8"/>
            <a:stretch>
              <a:fillRect/>
            </a:stretch>
          </p:blipFill>
          <p:spPr>
            <a:xfrm>
              <a:off x="596283" y="3882873"/>
              <a:ext cx="1344814" cy="914400"/>
            </a:xfrm>
            <a:prstGeom prst="rect">
              <a:avLst/>
            </a:prstGeom>
          </p:spPr>
        </p:pic>
        <p:pic>
          <p:nvPicPr>
            <p:cNvPr id="17" name="Picture 16">
              <a:extLst>
                <a:ext uri="{FF2B5EF4-FFF2-40B4-BE49-F238E27FC236}">
                  <a16:creationId xmlns:a16="http://schemas.microsoft.com/office/drawing/2014/main" id="{063A0360-29F1-EC7A-F85F-866B9BE4DB02}"/>
                </a:ext>
              </a:extLst>
            </p:cNvPr>
            <p:cNvPicPr>
              <a:picLocks noChangeAspect="1"/>
            </p:cNvPicPr>
            <p:nvPr/>
          </p:nvPicPr>
          <p:blipFill>
            <a:blip r:embed="rId9"/>
            <a:stretch>
              <a:fillRect/>
            </a:stretch>
          </p:blipFill>
          <p:spPr>
            <a:xfrm>
              <a:off x="7515099" y="3852023"/>
              <a:ext cx="1344814" cy="914400"/>
            </a:xfrm>
            <a:prstGeom prst="rect">
              <a:avLst/>
            </a:prstGeom>
          </p:spPr>
        </p:pic>
        <p:pic>
          <p:nvPicPr>
            <p:cNvPr id="18" name="Picture 17">
              <a:extLst>
                <a:ext uri="{FF2B5EF4-FFF2-40B4-BE49-F238E27FC236}">
                  <a16:creationId xmlns:a16="http://schemas.microsoft.com/office/drawing/2014/main" id="{04CF2683-780E-857E-178A-E552C96E6169}"/>
                </a:ext>
              </a:extLst>
            </p:cNvPr>
            <p:cNvPicPr>
              <a:picLocks noChangeAspect="1"/>
            </p:cNvPicPr>
            <p:nvPr/>
          </p:nvPicPr>
          <p:blipFill>
            <a:blip r:embed="rId10"/>
            <a:stretch>
              <a:fillRect/>
            </a:stretch>
          </p:blipFill>
          <p:spPr>
            <a:xfrm>
              <a:off x="6126796" y="3870558"/>
              <a:ext cx="1344815" cy="914400"/>
            </a:xfrm>
            <a:prstGeom prst="rect">
              <a:avLst/>
            </a:prstGeom>
          </p:spPr>
        </p:pic>
        <p:pic>
          <p:nvPicPr>
            <p:cNvPr id="19" name="Picture 18">
              <a:extLst>
                <a:ext uri="{FF2B5EF4-FFF2-40B4-BE49-F238E27FC236}">
                  <a16:creationId xmlns:a16="http://schemas.microsoft.com/office/drawing/2014/main" id="{5B511CCC-C568-661D-710E-3BD6A17E60C3}"/>
                </a:ext>
              </a:extLst>
            </p:cNvPr>
            <p:cNvPicPr>
              <a:picLocks noChangeAspect="1"/>
            </p:cNvPicPr>
            <p:nvPr/>
          </p:nvPicPr>
          <p:blipFill>
            <a:blip r:embed="rId11"/>
            <a:stretch>
              <a:fillRect/>
            </a:stretch>
          </p:blipFill>
          <p:spPr>
            <a:xfrm>
              <a:off x="4739059" y="3871271"/>
              <a:ext cx="1344815" cy="914400"/>
            </a:xfrm>
            <a:prstGeom prst="rect">
              <a:avLst/>
            </a:prstGeom>
          </p:spPr>
        </p:pic>
        <p:pic>
          <p:nvPicPr>
            <p:cNvPr id="20" name="Picture 19">
              <a:extLst>
                <a:ext uri="{FF2B5EF4-FFF2-40B4-BE49-F238E27FC236}">
                  <a16:creationId xmlns:a16="http://schemas.microsoft.com/office/drawing/2014/main" id="{6BA705DD-8AB1-9451-6067-CB3B08EEFFAB}"/>
                </a:ext>
              </a:extLst>
            </p:cNvPr>
            <p:cNvPicPr>
              <a:picLocks noChangeAspect="1"/>
            </p:cNvPicPr>
            <p:nvPr/>
          </p:nvPicPr>
          <p:blipFill>
            <a:blip r:embed="rId12"/>
            <a:stretch>
              <a:fillRect/>
            </a:stretch>
          </p:blipFill>
          <p:spPr>
            <a:xfrm>
              <a:off x="3358136" y="3870558"/>
              <a:ext cx="1344815" cy="914400"/>
            </a:xfrm>
            <a:prstGeom prst="rect">
              <a:avLst/>
            </a:prstGeom>
          </p:spPr>
        </p:pic>
        <p:pic>
          <p:nvPicPr>
            <p:cNvPr id="21" name="Picture 20">
              <a:extLst>
                <a:ext uri="{FF2B5EF4-FFF2-40B4-BE49-F238E27FC236}">
                  <a16:creationId xmlns:a16="http://schemas.microsoft.com/office/drawing/2014/main" id="{3490D001-65C9-C854-60FC-A42A4CB35A6A}"/>
                </a:ext>
              </a:extLst>
            </p:cNvPr>
            <p:cNvPicPr>
              <a:picLocks noChangeAspect="1"/>
            </p:cNvPicPr>
            <p:nvPr/>
          </p:nvPicPr>
          <p:blipFill>
            <a:blip r:embed="rId13"/>
            <a:stretch>
              <a:fillRect/>
            </a:stretch>
          </p:blipFill>
          <p:spPr>
            <a:xfrm flipH="1">
              <a:off x="1983791" y="3873993"/>
              <a:ext cx="1344815" cy="914400"/>
            </a:xfrm>
            <a:prstGeom prst="rect">
              <a:avLst/>
            </a:prstGeom>
          </p:spPr>
        </p:pic>
      </p:grpSp>
      <p:grpSp>
        <p:nvGrpSpPr>
          <p:cNvPr id="30" name="Group 29">
            <a:extLst>
              <a:ext uri="{FF2B5EF4-FFF2-40B4-BE49-F238E27FC236}">
                <a16:creationId xmlns:a16="http://schemas.microsoft.com/office/drawing/2014/main" id="{A76D2E39-4441-AE06-78D0-285BA5A59777}"/>
              </a:ext>
            </a:extLst>
          </p:cNvPr>
          <p:cNvGrpSpPr/>
          <p:nvPr/>
        </p:nvGrpSpPr>
        <p:grpSpPr>
          <a:xfrm>
            <a:off x="1328843" y="4876042"/>
            <a:ext cx="7397426" cy="975759"/>
            <a:chOff x="1328843" y="4876042"/>
            <a:chExt cx="7397426" cy="975759"/>
          </a:xfrm>
        </p:grpSpPr>
        <p:pic>
          <p:nvPicPr>
            <p:cNvPr id="23" name="Picture 22">
              <a:extLst>
                <a:ext uri="{FF2B5EF4-FFF2-40B4-BE49-F238E27FC236}">
                  <a16:creationId xmlns:a16="http://schemas.microsoft.com/office/drawing/2014/main" id="{EA243768-EAC7-420A-15DF-CA128D5D1F79}"/>
                </a:ext>
              </a:extLst>
            </p:cNvPr>
            <p:cNvPicPr>
              <a:picLocks noChangeAspect="1"/>
            </p:cNvPicPr>
            <p:nvPr/>
          </p:nvPicPr>
          <p:blipFill>
            <a:blip r:embed="rId14"/>
            <a:stretch>
              <a:fillRect/>
            </a:stretch>
          </p:blipFill>
          <p:spPr>
            <a:xfrm>
              <a:off x="5227230" y="4906722"/>
              <a:ext cx="2540000" cy="914400"/>
            </a:xfrm>
            <a:prstGeom prst="rect">
              <a:avLst/>
            </a:prstGeom>
          </p:spPr>
        </p:pic>
        <p:pic>
          <p:nvPicPr>
            <p:cNvPr id="24" name="Picture 23">
              <a:extLst>
                <a:ext uri="{FF2B5EF4-FFF2-40B4-BE49-F238E27FC236}">
                  <a16:creationId xmlns:a16="http://schemas.microsoft.com/office/drawing/2014/main" id="{2B9AF627-1ADE-08E9-334E-7D91458A64CE}"/>
                </a:ext>
              </a:extLst>
            </p:cNvPr>
            <p:cNvPicPr>
              <a:picLocks noChangeAspect="1"/>
            </p:cNvPicPr>
            <p:nvPr/>
          </p:nvPicPr>
          <p:blipFill>
            <a:blip r:embed="rId15"/>
            <a:stretch>
              <a:fillRect/>
            </a:stretch>
          </p:blipFill>
          <p:spPr>
            <a:xfrm>
              <a:off x="7896505" y="4920626"/>
              <a:ext cx="829764" cy="914400"/>
            </a:xfrm>
            <a:prstGeom prst="rect">
              <a:avLst/>
            </a:prstGeom>
          </p:spPr>
        </p:pic>
        <p:pic>
          <p:nvPicPr>
            <p:cNvPr id="25" name="Picture 24">
              <a:extLst>
                <a:ext uri="{FF2B5EF4-FFF2-40B4-BE49-F238E27FC236}">
                  <a16:creationId xmlns:a16="http://schemas.microsoft.com/office/drawing/2014/main" id="{4A6C2588-DE93-0296-CF7D-A835C2C9ED96}"/>
                </a:ext>
              </a:extLst>
            </p:cNvPr>
            <p:cNvPicPr>
              <a:picLocks noChangeAspect="1"/>
            </p:cNvPicPr>
            <p:nvPr/>
          </p:nvPicPr>
          <p:blipFill>
            <a:blip r:embed="rId16"/>
            <a:stretch>
              <a:fillRect/>
            </a:stretch>
          </p:blipFill>
          <p:spPr>
            <a:xfrm>
              <a:off x="3171048" y="4876042"/>
              <a:ext cx="1970842" cy="975759"/>
            </a:xfrm>
            <a:prstGeom prst="rect">
              <a:avLst/>
            </a:prstGeom>
          </p:spPr>
        </p:pic>
        <p:pic>
          <p:nvPicPr>
            <p:cNvPr id="26" name="Picture 25">
              <a:extLst>
                <a:ext uri="{FF2B5EF4-FFF2-40B4-BE49-F238E27FC236}">
                  <a16:creationId xmlns:a16="http://schemas.microsoft.com/office/drawing/2014/main" id="{3E663D11-A4B9-931E-CAFD-544411290A1B}"/>
                </a:ext>
              </a:extLst>
            </p:cNvPr>
            <p:cNvPicPr>
              <a:picLocks noChangeAspect="1"/>
            </p:cNvPicPr>
            <p:nvPr/>
          </p:nvPicPr>
          <p:blipFill>
            <a:blip r:embed="rId17"/>
            <a:stretch>
              <a:fillRect/>
            </a:stretch>
          </p:blipFill>
          <p:spPr>
            <a:xfrm>
              <a:off x="1328843" y="5024761"/>
              <a:ext cx="1777568" cy="777305"/>
            </a:xfrm>
            <a:prstGeom prst="rect">
              <a:avLst/>
            </a:prstGeom>
          </p:spPr>
        </p:pic>
      </p:grpSp>
      <p:grpSp>
        <p:nvGrpSpPr>
          <p:cNvPr id="32" name="Group 31">
            <a:extLst>
              <a:ext uri="{FF2B5EF4-FFF2-40B4-BE49-F238E27FC236}">
                <a16:creationId xmlns:a16="http://schemas.microsoft.com/office/drawing/2014/main" id="{5097A100-0A79-9121-C6D0-351C110CD6D7}"/>
              </a:ext>
            </a:extLst>
          </p:cNvPr>
          <p:cNvGrpSpPr/>
          <p:nvPr/>
        </p:nvGrpSpPr>
        <p:grpSpPr>
          <a:xfrm>
            <a:off x="3180559" y="5934866"/>
            <a:ext cx="5657210" cy="899163"/>
            <a:chOff x="3180559" y="5934866"/>
            <a:chExt cx="5657210" cy="899163"/>
          </a:xfrm>
        </p:grpSpPr>
        <p:pic>
          <p:nvPicPr>
            <p:cNvPr id="27" name="Picture 26">
              <a:extLst>
                <a:ext uri="{FF2B5EF4-FFF2-40B4-BE49-F238E27FC236}">
                  <a16:creationId xmlns:a16="http://schemas.microsoft.com/office/drawing/2014/main" id="{8BBF4F7C-2FBF-CFC2-82DC-B552E363ED72}"/>
                </a:ext>
              </a:extLst>
            </p:cNvPr>
            <p:cNvPicPr>
              <a:picLocks noChangeAspect="1"/>
            </p:cNvPicPr>
            <p:nvPr/>
          </p:nvPicPr>
          <p:blipFill>
            <a:blip r:embed="rId18"/>
            <a:stretch>
              <a:fillRect/>
            </a:stretch>
          </p:blipFill>
          <p:spPr>
            <a:xfrm>
              <a:off x="6526733" y="5952237"/>
              <a:ext cx="2311036" cy="774648"/>
            </a:xfrm>
            <a:prstGeom prst="rect">
              <a:avLst/>
            </a:prstGeom>
          </p:spPr>
        </p:pic>
        <p:grpSp>
          <p:nvGrpSpPr>
            <p:cNvPr id="31" name="Group 30">
              <a:extLst>
                <a:ext uri="{FF2B5EF4-FFF2-40B4-BE49-F238E27FC236}">
                  <a16:creationId xmlns:a16="http://schemas.microsoft.com/office/drawing/2014/main" id="{377C799E-778E-F49A-A505-9CC53F19D51E}"/>
                </a:ext>
              </a:extLst>
            </p:cNvPr>
            <p:cNvGrpSpPr/>
            <p:nvPr/>
          </p:nvGrpSpPr>
          <p:grpSpPr>
            <a:xfrm>
              <a:off x="3180559" y="5934866"/>
              <a:ext cx="3111674" cy="899163"/>
              <a:chOff x="3180559" y="5934866"/>
              <a:chExt cx="3111674" cy="899163"/>
            </a:xfrm>
          </p:grpSpPr>
          <p:pic>
            <p:nvPicPr>
              <p:cNvPr id="28" name="Picture 27">
                <a:extLst>
                  <a:ext uri="{FF2B5EF4-FFF2-40B4-BE49-F238E27FC236}">
                    <a16:creationId xmlns:a16="http://schemas.microsoft.com/office/drawing/2014/main" id="{4C3F3110-9D29-5BA3-7D11-89B5466A512B}"/>
                  </a:ext>
                </a:extLst>
              </p:cNvPr>
              <p:cNvPicPr>
                <a:picLocks noChangeAspect="1"/>
              </p:cNvPicPr>
              <p:nvPr/>
            </p:nvPicPr>
            <p:blipFill>
              <a:blip r:embed="rId19"/>
              <a:stretch>
                <a:fillRect/>
              </a:stretch>
            </p:blipFill>
            <p:spPr>
              <a:xfrm>
                <a:off x="4321391" y="5934866"/>
                <a:ext cx="1970842" cy="780453"/>
              </a:xfrm>
              <a:prstGeom prst="rect">
                <a:avLst/>
              </a:prstGeom>
            </p:spPr>
          </p:pic>
          <p:pic>
            <p:nvPicPr>
              <p:cNvPr id="29" name="Picture 28">
                <a:extLst>
                  <a:ext uri="{FF2B5EF4-FFF2-40B4-BE49-F238E27FC236}">
                    <a16:creationId xmlns:a16="http://schemas.microsoft.com/office/drawing/2014/main" id="{4C6FCB10-7A0C-B75F-76C8-841F04A68BA5}"/>
                  </a:ext>
                </a:extLst>
              </p:cNvPr>
              <p:cNvPicPr>
                <a:picLocks noChangeAspect="1"/>
              </p:cNvPicPr>
              <p:nvPr/>
            </p:nvPicPr>
            <p:blipFill>
              <a:blip r:embed="rId20"/>
              <a:stretch>
                <a:fillRect/>
              </a:stretch>
            </p:blipFill>
            <p:spPr>
              <a:xfrm>
                <a:off x="3180559" y="5952237"/>
                <a:ext cx="913764" cy="881792"/>
              </a:xfrm>
              <a:prstGeom prst="rect">
                <a:avLst/>
              </a:prstGeom>
            </p:spPr>
          </p:pic>
        </p:grpSp>
      </p:grpSp>
    </p:spTree>
    <p:extLst>
      <p:ext uri="{BB962C8B-B14F-4D97-AF65-F5344CB8AC3E}">
        <p14:creationId xmlns:p14="http://schemas.microsoft.com/office/powerpoint/2010/main" val="328422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par>
                          <p:cTn id="12" fill="hold">
                            <p:stCondLst>
                              <p:cond delay="6000"/>
                            </p:stCondLst>
                            <p:childTnLst>
                              <p:par>
                                <p:cTn id="13" presetID="21"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childTnLst>
                          </p:cTn>
                        </p:par>
                        <p:par>
                          <p:cTn id="16" fill="hold">
                            <p:stCondLst>
                              <p:cond delay="8000"/>
                            </p:stCondLst>
                            <p:childTnLst>
                              <p:par>
                                <p:cTn id="17" presetID="21"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2000"/>
                                        <p:tgtEl>
                                          <p:spTgt spid="22"/>
                                        </p:tgtEl>
                                      </p:cBhvr>
                                    </p:animEffect>
                                  </p:childTnLst>
                                </p:cTn>
                              </p:par>
                            </p:childTnLst>
                          </p:cTn>
                        </p:par>
                        <p:par>
                          <p:cTn id="20" fill="hold">
                            <p:stCondLst>
                              <p:cond delay="12000"/>
                            </p:stCondLst>
                            <p:childTnLst>
                              <p:par>
                                <p:cTn id="21" presetID="21" presetClass="entr" presetSubtype="1"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heel(1)">
                                      <p:cBhvr>
                                        <p:cTn id="23" dur="2000"/>
                                        <p:tgtEl>
                                          <p:spTgt spid="30"/>
                                        </p:tgtEl>
                                      </p:cBhvr>
                                    </p:animEffect>
                                  </p:childTnLst>
                                </p:cTn>
                              </p:par>
                            </p:childTnLst>
                          </p:cTn>
                        </p:par>
                        <p:par>
                          <p:cTn id="24" fill="hold">
                            <p:stCondLst>
                              <p:cond delay="14000"/>
                            </p:stCondLst>
                            <p:childTnLst>
                              <p:par>
                                <p:cTn id="25" presetID="21" presetClass="entr" presetSubtype="1"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heel(1)">
                                      <p:cBhvr>
                                        <p:cTn id="27" dur="2000"/>
                                        <p:tgtEl>
                                          <p:spTgt spid="32"/>
                                        </p:tgtEl>
                                      </p:cBhvr>
                                    </p:animEffect>
                                  </p:childTnLst>
                                </p:cTn>
                              </p:par>
                            </p:childTnLst>
                          </p:cTn>
                        </p:par>
                        <p:par>
                          <p:cTn id="28" fill="hold">
                            <p:stCondLst>
                              <p:cond delay="16000"/>
                            </p:stCondLst>
                            <p:childTnLst>
                              <p:par>
                                <p:cTn id="29" presetID="21"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0"/>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191</TotalTime>
  <Words>601</Words>
  <Application>Microsoft Office PowerPoint</Application>
  <PresentationFormat>On-screen Show (4:3)</PresentationFormat>
  <Paragraphs>38</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Gill Sans MT</vt:lpstr>
      <vt:lpstr>Parcel</vt:lpstr>
      <vt:lpstr>آرتروز و حرکات اصلاحی</vt:lpstr>
      <vt:lpstr>آرتروز چیست؟ (Osteoarthritis)</vt:lpstr>
      <vt:lpstr>علل و علائم آرتروز</vt:lpstr>
      <vt:lpstr>تمرینات پیشنهادی حرکات اصلاحی</vt:lpstr>
      <vt:lpstr>نتیجه گیری</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آرتروز چیست؟ (Osteoarthritis)</dc:title>
  <dc:subject/>
  <dc:creator/>
  <cp:keywords/>
  <dc:description>generated using python-pptx</dc:description>
  <cp:lastModifiedBy>Behzad Alibeigi</cp:lastModifiedBy>
  <cp:revision>56</cp:revision>
  <dcterms:created xsi:type="dcterms:W3CDTF">2013-01-27T09:14:16Z</dcterms:created>
  <dcterms:modified xsi:type="dcterms:W3CDTF">2025-10-10T12:05:30Z</dcterms:modified>
  <cp:category/>
</cp:coreProperties>
</file>